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25"/>
  </p:notesMasterIdLst>
  <p:handoutMasterIdLst>
    <p:handoutMasterId r:id="rId26"/>
  </p:handoutMasterIdLst>
  <p:sldIdLst>
    <p:sldId id="484" r:id="rId4"/>
    <p:sldId id="612" r:id="rId5"/>
    <p:sldId id="614" r:id="rId6"/>
    <p:sldId id="634" r:id="rId7"/>
    <p:sldId id="616" r:id="rId8"/>
    <p:sldId id="617" r:id="rId9"/>
    <p:sldId id="618" r:id="rId10"/>
    <p:sldId id="619" r:id="rId11"/>
    <p:sldId id="620" r:id="rId12"/>
    <p:sldId id="621" r:id="rId13"/>
    <p:sldId id="622" r:id="rId14"/>
    <p:sldId id="623" r:id="rId15"/>
    <p:sldId id="624" r:id="rId16"/>
    <p:sldId id="625" r:id="rId17"/>
    <p:sldId id="626" r:id="rId18"/>
    <p:sldId id="627" r:id="rId19"/>
    <p:sldId id="628" r:id="rId20"/>
    <p:sldId id="632" r:id="rId21"/>
    <p:sldId id="630" r:id="rId22"/>
    <p:sldId id="629" r:id="rId23"/>
    <p:sldId id="631" r:id="rId24"/>
  </p:sldIdLst>
  <p:sldSz cx="9144000" cy="6858000" type="screen4x3"/>
  <p:notesSz cx="6858000" cy="9144000"/>
  <p:custDataLst>
    <p:tags r:id="rId30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7" userDrawn="1">
          <p15:clr>
            <a:srgbClr val="A4A3A4"/>
          </p15:clr>
        </p15:guide>
        <p15:guide id="2" pos="286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9DCD"/>
    <a:srgbClr val="008ABD"/>
    <a:srgbClr val="0C4296"/>
    <a:srgbClr val="F3F5F2"/>
    <a:srgbClr val="0085B8"/>
    <a:srgbClr val="0000FF"/>
    <a:srgbClr val="FFF887"/>
    <a:srgbClr val="FFF357"/>
    <a:srgbClr val="31732A"/>
    <a:srgbClr val="2F7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52" autoAdjust="0"/>
    <p:restoredTop sz="96846" autoAdjust="0"/>
  </p:normalViewPr>
  <p:slideViewPr>
    <p:cSldViewPr snapToGrid="0" snapToObjects="1" showGuides="1">
      <p:cViewPr varScale="1">
        <p:scale>
          <a:sx n="107" d="100"/>
          <a:sy n="107" d="100"/>
        </p:scale>
        <p:origin x="1326" y="108"/>
      </p:cViewPr>
      <p:guideLst>
        <p:guide orient="horz" pos="2207"/>
        <p:guide pos="28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0" Type="http://schemas.openxmlformats.org/officeDocument/2006/relationships/tags" Target="tags/tag183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tags" Target="../tags/tag127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.v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56.xml"/><Relationship Id="rId5" Type="http://schemas.openxmlformats.org/officeDocument/2006/relationships/tags" Target="../tags/tag155.xml"/><Relationship Id="rId4" Type="http://schemas.openxmlformats.org/officeDocument/2006/relationships/image" Target="../media/image12.png"/><Relationship Id="rId3" Type="http://schemas.openxmlformats.org/officeDocument/2006/relationships/oleObject" Target="../embeddings/oleObject2.bin"/><Relationship Id="rId2" Type="http://schemas.openxmlformats.org/officeDocument/2006/relationships/tags" Target="../tags/tag154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160.xml"/><Relationship Id="rId7" Type="http://schemas.openxmlformats.org/officeDocument/2006/relationships/tags" Target="../tags/tag15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tags" Target="../tags/tag158.xml"/><Relationship Id="rId3" Type="http://schemas.openxmlformats.org/officeDocument/2006/relationships/image" Target="../media/image13.png"/><Relationship Id="rId2" Type="http://schemas.openxmlformats.org/officeDocument/2006/relationships/tags" Target="../tags/tag157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62.xml"/><Relationship Id="rId4" Type="http://schemas.openxmlformats.org/officeDocument/2006/relationships/image" Target="../media/image17.png"/><Relationship Id="rId3" Type="http://schemas.openxmlformats.org/officeDocument/2006/relationships/tags" Target="../tags/tag161.xml"/><Relationship Id="rId2" Type="http://schemas.openxmlformats.org/officeDocument/2006/relationships/image" Target="../media/image16.png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64.xml"/><Relationship Id="rId4" Type="http://schemas.openxmlformats.org/officeDocument/2006/relationships/image" Target="../media/image19.png"/><Relationship Id="rId3" Type="http://schemas.openxmlformats.org/officeDocument/2006/relationships/tags" Target="../tags/tag163.xml"/><Relationship Id="rId2" Type="http://schemas.openxmlformats.org/officeDocument/2006/relationships/image" Target="../media/image18.png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67.xml"/><Relationship Id="rId4" Type="http://schemas.openxmlformats.org/officeDocument/2006/relationships/tags" Target="../tags/tag166.xml"/><Relationship Id="rId3" Type="http://schemas.openxmlformats.org/officeDocument/2006/relationships/image" Target="../media/image20.png"/><Relationship Id="rId2" Type="http://schemas.openxmlformats.org/officeDocument/2006/relationships/tags" Target="../tags/tag165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71.xml"/><Relationship Id="rId6" Type="http://schemas.openxmlformats.org/officeDocument/2006/relationships/tags" Target="../tags/tag170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3.vml"/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74.xml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4" Type="http://schemas.openxmlformats.org/officeDocument/2006/relationships/image" Target="../media/image24.png"/><Relationship Id="rId3" Type="http://schemas.openxmlformats.org/officeDocument/2006/relationships/oleObject" Target="../embeddings/oleObject3.bin"/><Relationship Id="rId2" Type="http://schemas.openxmlformats.org/officeDocument/2006/relationships/image" Target="../media/image23.png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75.xml"/><Relationship Id="rId2" Type="http://schemas.openxmlformats.org/officeDocument/2006/relationships/image" Target="../media/image25.png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77.xml"/><Relationship Id="rId3" Type="http://schemas.openxmlformats.org/officeDocument/2006/relationships/image" Target="../media/image26.png"/><Relationship Id="rId2" Type="http://schemas.openxmlformats.org/officeDocument/2006/relationships/tags" Target="../tags/tag176.xm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79.xml"/><Relationship Id="rId2" Type="http://schemas.openxmlformats.org/officeDocument/2006/relationships/tags" Target="../tags/tag178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80.xml"/><Relationship Id="rId2" Type="http://schemas.openxmlformats.org/officeDocument/2006/relationships/image" Target="../media/image27.png"/><Relationship Id="rId1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82.xml"/><Relationship Id="rId1" Type="http://schemas.openxmlformats.org/officeDocument/2006/relationships/tags" Target="../tags/tag18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40.xml"/><Relationship Id="rId3" Type="http://schemas.openxmlformats.org/officeDocument/2006/relationships/tags" Target="../tags/tag139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43.xml"/><Relationship Id="rId4" Type="http://schemas.openxmlformats.org/officeDocument/2006/relationships/tags" Target="../tags/tag142.xml"/><Relationship Id="rId3" Type="http://schemas.openxmlformats.org/officeDocument/2006/relationships/image" Target="../media/image5.png"/><Relationship Id="rId2" Type="http://schemas.openxmlformats.org/officeDocument/2006/relationships/tags" Target="../tags/tag141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.vml"/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46.xml"/><Relationship Id="rId6" Type="http://schemas.openxmlformats.org/officeDocument/2006/relationships/image" Target="../media/image7.png"/><Relationship Id="rId5" Type="http://schemas.openxmlformats.org/officeDocument/2006/relationships/tags" Target="../tags/tag145.xml"/><Relationship Id="rId4" Type="http://schemas.openxmlformats.org/officeDocument/2006/relationships/image" Target="../media/image6.png"/><Relationship Id="rId3" Type="http://schemas.openxmlformats.org/officeDocument/2006/relationships/oleObject" Target="../embeddings/oleObject1.bin"/><Relationship Id="rId2" Type="http://schemas.openxmlformats.org/officeDocument/2006/relationships/tags" Target="../tags/tag144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48.xml"/><Relationship Id="rId4" Type="http://schemas.openxmlformats.org/officeDocument/2006/relationships/tags" Target="../tags/tag147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153.xml"/><Relationship Id="rId7" Type="http://schemas.openxmlformats.org/officeDocument/2006/relationships/tags" Target="../tags/tag152.xml"/><Relationship Id="rId6" Type="http://schemas.openxmlformats.org/officeDocument/2006/relationships/image" Target="../media/image11.png"/><Relationship Id="rId5" Type="http://schemas.openxmlformats.org/officeDocument/2006/relationships/tags" Target="../tags/tag151.xml"/><Relationship Id="rId4" Type="http://schemas.openxmlformats.org/officeDocument/2006/relationships/tags" Target="../tags/tag150.xml"/><Relationship Id="rId3" Type="http://schemas.openxmlformats.org/officeDocument/2006/relationships/image" Target="../media/image10.png"/><Relationship Id="rId2" Type="http://schemas.openxmlformats.org/officeDocument/2006/relationships/tags" Target="../tags/tag149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050" name="Rectangle 3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033851" y="2233612"/>
            <a:ext cx="6186791" cy="697230"/>
          </a:xfrm>
        </p:spPr>
        <p:txBody>
          <a:bodyPr vert="horz" wrap="square" lIns="91440" tIns="45720" rIns="91440" bIns="45720" anchor="t" anchorCtr="0"/>
          <a:lstStyle/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模块三　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7736" y="6280761"/>
            <a:ext cx="3759129" cy="53040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033905" y="2858770"/>
            <a:ext cx="59448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日光灯电路的安装与设计</a:t>
            </a:r>
            <a:endParaRPr lang="zh-CN" altLang="en-US" sz="4000"/>
          </a:p>
        </p:txBody>
      </p:sp>
      <p:sp>
        <p:nvSpPr>
          <p:cNvPr id="11" name="文本框 10"/>
          <p:cNvSpPr txBox="1"/>
          <p:nvPr/>
        </p:nvSpPr>
        <p:spPr>
          <a:xfrm>
            <a:off x="2248535" y="3545205"/>
            <a:ext cx="55384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单元1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正弦电压与电流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85751" y="1628775"/>
            <a:ext cx="37804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幅值与有效值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正弦交流电在某一瞬间的值称为瞬间值，用小写字母表示，如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正弦交流电在交变过程中的最大瞬时值，称为幅值。用大写字母和下标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m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组成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如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Um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800" b="1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Im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、</a:t>
            </a:r>
            <a:r>
              <a:rPr lang="en-US" altLang="zh-CN" sz="2800" b="1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Em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4066652" y="1933893"/>
          <a:ext cx="4862512" cy="302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BMP 图像" r:id="rId3" imgW="4410075" imgH="2743200" progId="Paint.Picture">
                  <p:embed/>
                </p:oleObj>
              </mc:Choice>
              <mc:Fallback>
                <p:oleObj name="BMP 图像" r:id="rId3" imgW="4410075" imgH="2743200" progId="Paint.Picture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6652" y="1933893"/>
                        <a:ext cx="4862512" cy="302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23190" y="1061085"/>
            <a:ext cx="455231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正弦交流电的基本物理量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25406" y="1408383"/>
            <a:ext cx="8034338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设一正弦量的电流 ｉ ＝ Ｉｍ ｓｉｎ 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ｔ， 与其对应的有效值为 Ｉ，根据热效应相等的原则有 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390268"/>
            <a:ext cx="2735262" cy="1984375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文本框 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25450" y="4563100"/>
            <a:ext cx="5045075" cy="181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由式可知，正弦交流电流的有效值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等于其最大值</a:t>
            </a:r>
            <a:r>
              <a:rPr lang="en-US" altLang="zh-CN" sz="2800" b="1" dirty="0" err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Im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的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0.707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倍，正弦交流电压、电动势的有效值为 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1" name="图片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471" y="4174956"/>
            <a:ext cx="2039937" cy="776288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图片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711" y="5243401"/>
            <a:ext cx="2081212" cy="865187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23190" y="1061085"/>
            <a:ext cx="455231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正弦交流电的基本物理量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1296" y="1700808"/>
            <a:ext cx="8363192" cy="1384995"/>
          </a:xfrm>
          <a:prstGeom prst="rect">
            <a:avLst/>
          </a:prstGeom>
          <a:blipFill>
            <a:blip r:embed="rId2"/>
            <a:stretch>
              <a:fillRect l="-1531" t="-5727" r="-948" b="-11454"/>
            </a:stretch>
          </a:blipFill>
        </p:spPr>
        <p:txBody>
          <a:bodyPr/>
          <a:lstStyle/>
          <a:p>
            <a:r>
              <a:rPr lang="zh-CN" altLang="en-US" sz="1800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1800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23190" y="1061085"/>
            <a:ext cx="455231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正弦交流电的基本物理量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/>
              <p:cNvSpPr txBox="1"/>
              <p:nvPr/>
            </p:nvSpPr>
            <p:spPr>
              <a:xfrm>
                <a:off x="981075" y="3212465"/>
                <a:ext cx="6010910" cy="2740660"/>
              </a:xfrm>
              <a:prstGeom prst="rect">
                <a:avLst/>
              </a:prstGeom>
              <a:solidFill>
                <a:srgbClr val="000000">
                  <a:alpha val="0"/>
                </a:srgbClr>
              </a:solidFill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dirty="0"/>
                  <a:t>[</a:t>
                </a:r>
                <a:r>
                  <a:rPr lang="zh-CN" altLang="en-US" dirty="0"/>
                  <a:t>解</a:t>
                </a:r>
                <a:r>
                  <a:rPr lang="en-US" altLang="zh-CN" dirty="0"/>
                  <a:t>]</a:t>
                </a:r>
                <a:r>
                  <a:rPr lang="zh-CN" altLang="en-US" dirty="0"/>
                  <a:t>根据公式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𝑒</m:t>
                    </m:r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𝐸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𝑚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𝑠𝑖𝑛</m:t>
                    </m:r>
                    <m:d>
                      <m:d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d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𝜔</m:t>
                        </m:r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𝑡</m:t>
                        </m:r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+</m:t>
                        </m:r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𝜑</m:t>
                        </m:r>
                      </m:e>
                    </m:d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可得</m:t>
                    </m:r>
                  </m:oMath>
                </a14:m>
                <a:r>
                  <a:rPr lang="zh-CN" altLang="en-US" dirty="0">
                    <a:solidFill>
                      <a:schemeClr val="tx1"/>
                    </a:solidFill>
                    <a:latin typeface="Cambria Math" panose="02040503050406030204" charset="0"/>
                    <a:cs typeface="Cambria Math" panose="02040503050406030204" charset="0"/>
                  </a:rPr>
                  <a:t>：</a:t>
                </a:r>
                <a:endParaRPr lang="en-US" altLang="zh-CN" i="1" dirty="0">
                  <a:solidFill>
                    <a:schemeClr val="tx1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𝐸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dirty="0"/>
                  <a:t>=311V</a:t>
                </a:r>
                <a:endParaRPr lang="en-US" altLang="zh-CN" dirty="0"/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𝐸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0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.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707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𝑚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220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𝑉</m:t>
                      </m:r>
                    </m:oMath>
                  </m:oMathPara>
                </a14:m>
                <a:endParaRPr lang="en-US" altLang="zh-CN" i="1" dirty="0">
                  <a:solidFill>
                    <a:schemeClr val="tx1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𝑓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𝜔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𝜋</m:t>
                          </m:r>
                        </m:den>
                      </m:f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314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×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14</m:t>
                          </m:r>
                        </m:den>
                      </m:f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50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𝐻𝑧</m:t>
                      </m:r>
                    </m:oMath>
                  </m:oMathPara>
                </a14:m>
                <a:endParaRPr lang="en-US" altLang="zh-CN" i="1" dirty="0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𝜔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314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𝑟𝑎𝑑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/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𝑠</m:t>
                      </m:r>
                    </m:oMath>
                  </m:oMathPara>
                </a14:m>
                <a:endParaRPr lang="en-US" altLang="zh-CN" dirty="0"/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075" y="3212465"/>
                <a:ext cx="6010910" cy="274066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7544" y="1628800"/>
            <a:ext cx="8496944" cy="1384995"/>
          </a:xfrm>
          <a:prstGeom prst="rect">
            <a:avLst/>
          </a:prstGeom>
          <a:blipFill>
            <a:blip r:embed="rId2"/>
            <a:stretch>
              <a:fillRect l="-1506" t="-5727" r="-1004" b="-10132"/>
            </a:stretch>
          </a:blipFill>
        </p:spPr>
        <p:txBody>
          <a:bodyPr/>
          <a:lstStyle/>
          <a:p>
            <a:r>
              <a:rPr lang="zh-CN" altLang="en-US" sz="1800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1800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23190" y="1061085"/>
            <a:ext cx="455231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正弦交流电的基本物理量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/>
              <p:cNvSpPr txBox="1"/>
              <p:nvPr/>
            </p:nvSpPr>
            <p:spPr>
              <a:xfrm>
                <a:off x="1157605" y="3327400"/>
                <a:ext cx="6010910" cy="22117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/>
                  <a:t>[</a:t>
                </a:r>
                <a:r>
                  <a:rPr lang="zh-CN" altLang="en-US"/>
                  <a:t>解</a:t>
                </a:r>
                <a:r>
                  <a:rPr lang="en-US" altLang="zh-CN"/>
                  <a:t>]</a:t>
                </a:r>
                <a:r>
                  <a:rPr lang="zh-CN" altLang="en-US"/>
                  <a:t>电流有效值</a:t>
                </a:r>
                <a:r>
                  <a:rPr lang="zh-CN" altLang="en-US">
                    <a:solidFill>
                      <a:schemeClr val="tx1"/>
                    </a:solidFill>
                    <a:latin typeface="Cambria Math" panose="02040503050406030204" charset="0"/>
                    <a:cs typeface="Cambria Math" panose="02040503050406030204" charset="0"/>
                  </a:rPr>
                  <a:t>：</a:t>
                </a:r>
                <a:endParaRPr lang="en-US" altLang="zh-CN" i="1">
                  <a:solidFill>
                    <a:schemeClr val="tx1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𝐼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0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.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707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𝑚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2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×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0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.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707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1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.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414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𝐴</m:t>
                      </m:r>
                    </m:oMath>
                  </m:oMathPara>
                </a14:m>
                <a:endParaRPr lang="en-US" altLang="zh-CN" i="1">
                  <a:solidFill>
                    <a:schemeClr val="tx1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zh-CN" altLang="en-US"/>
                  <a:t>电阻消耗的功率：</a:t>
                </a:r>
                <a:endParaRPr lang="zh-CN" altLang="en-US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/>
                  <a:t>P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𝐼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2</m:t>
                        </m:r>
                      </m:sup>
                    </m:sSup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𝑅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20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𝑊</m:t>
                    </m:r>
                  </m:oMath>
                </a14:m>
                <a:endParaRPr lang="en-US" altLang="zh-CN"/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7605" y="3327400"/>
                <a:ext cx="6010910" cy="221170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相位和相位差 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式中的 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ｔ＋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ψ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称为正弦量的相位角或相位，它反映出正弦量变化的进程。当 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t=0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时的相位角称为初相位角或初相位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用 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ψ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表示。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两个同频率正弦量的相位角之差或初相位角之差，称为相位角差或相位差，用</a:t>
            </a:r>
            <a:r>
              <a:rPr lang="zh-CN" altLang="en-US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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表示（</a:t>
            </a:r>
            <a:r>
              <a:rPr lang="zh-CN" altLang="en-US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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与时间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无关）。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276475"/>
            <a:ext cx="5965825" cy="936625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23190" y="1061085"/>
            <a:ext cx="455231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正弦交流电的基本物理量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8" name="文本框 4"/>
              <p:cNvSpPr txBox="1"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104140" y="1450975"/>
                <a:ext cx="8803005" cy="119888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>
                  <a:lnSpc>
                    <a:spcPct val="150000"/>
                  </a:lnSpc>
                </a:pPr>
                <a:r>
                  <a:rPr lang="en-US" altLang="zh-CN" sz="2400" dirty="0">
                    <a:solidFill>
                      <a:schemeClr val="dk1">
                        <a:lumMod val="85000"/>
                        <a:lumOff val="15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    </a:t>
                </a:r>
                <a:r>
                  <a:rPr lang="zh-CN" altLang="en-US" sz="2400" dirty="0">
                    <a:solidFill>
                      <a:schemeClr val="dk1">
                        <a:lumMod val="85000"/>
                        <a:lumOff val="15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设第一个正弦量的初相为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dirty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sz="2400" i="1" dirty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  <m:t>𝜓</m:t>
                        </m:r>
                      </m:e>
                      <m:sub>
                        <m:r>
                          <a:rPr lang="en-US" altLang="zh-CN" sz="2400" i="1" dirty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en-US" sz="2400" dirty="0">
                    <a:solidFill>
                      <a:schemeClr val="dk1">
                        <a:lumMod val="85000"/>
                        <a:lumOff val="15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，第二个正弦量的初相为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dirty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sz="2400" i="1" dirty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  <m:t>𝜓</m:t>
                        </m:r>
                      </m:e>
                      <m:sub>
                        <m:r>
                          <a:rPr lang="en-US" altLang="zh-CN" sz="2400" i="1" dirty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  <m:t>2</m:t>
                        </m:r>
                      </m:sub>
                    </m:sSub>
                    <m:r>
                      <a:rPr lang="zh-CN" altLang="en-US" sz="2400" dirty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charset="0"/>
                        <a:ea typeface="黑体" panose="02010609060101010101" pitchFamily="49" charset="-122"/>
                        <a:cs typeface="黑体" panose="02010609060101010101" pitchFamily="49" charset="-122"/>
                        <a:sym typeface="+mn-ea"/>
                      </a:rPr>
                      <m:t>，</m:t>
                    </m:r>
                  </m:oMath>
                </a14:m>
                <a:endParaRPr lang="zh-CN" altLang="en-US" sz="2400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chemeClr val="dk1">
                        <a:lumMod val="85000"/>
                        <a:lumOff val="15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则这两个正弦量的相位差为</a:t>
                </a:r>
                <a:r>
                  <a:rPr lang="en-US" altLang="zh-CN" sz="2400" dirty="0">
                    <a:solidFill>
                      <a:schemeClr val="dk1">
                        <a:lumMod val="85000"/>
                        <a:lumOff val="15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:</a:t>
                </a:r>
                <a14:m>
                  <m:oMath xmlns:m="http://schemas.openxmlformats.org/officeDocument/2006/math">
                    <m:r>
                      <a:rPr lang="en-US" altLang="zh-CN" sz="2400" i="1" dirty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charset="0"/>
                        <a:ea typeface="黑体" panose="02010609060101010101" pitchFamily="49" charset="-122"/>
                        <a:cs typeface="Cambria Math" panose="02040503050406030204" charset="0"/>
                      </a:rPr>
                      <m:t>𝜑</m:t>
                    </m:r>
                    <m:r>
                      <a:rPr lang="en-US" altLang="zh-CN" sz="2400" i="1" dirty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charset="0"/>
                        <a:ea typeface="黑体" panose="02010609060101010101" pitchFamily="49" charset="-122"/>
                        <a:cs typeface="Cambria Math" panose="02040503050406030204" charset="0"/>
                      </a:rPr>
                      <m:t>=</m:t>
                    </m:r>
                    <m:sSub>
                      <m:sSubPr>
                        <m:ctrlPr>
                          <a:rPr lang="en-US" altLang="zh-CN" sz="2400" i="1" dirty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sz="2400" i="1" dirty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  <m:t>𝜓</m:t>
                        </m:r>
                      </m:e>
                      <m:sub>
                        <m:r>
                          <a:rPr lang="en-US" altLang="zh-CN" sz="2400" i="1" dirty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  <m:t>1</m:t>
                        </m:r>
                      </m:sub>
                    </m:sSub>
                    <m:r>
                      <a:rPr lang="en-US" altLang="zh-CN" sz="2400" i="1" dirty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charset="0"/>
                        <a:ea typeface="黑体" panose="02010609060101010101" pitchFamily="49" charset="-122"/>
                        <a:cs typeface="Cambria Math" panose="02040503050406030204" charset="0"/>
                      </a:rPr>
                      <m:t>−</m:t>
                    </m:r>
                    <m:sSub>
                      <m:sSubPr>
                        <m:ctrlPr>
                          <a:rPr lang="en-US" altLang="zh-CN" sz="2400" i="1" dirty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sz="2400" i="1" dirty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  <m:t>𝜓</m:t>
                        </m:r>
                      </m:e>
                      <m:sub>
                        <m:r>
                          <a:rPr lang="en-US" altLang="zh-CN" sz="2400" i="1" dirty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  <m:t>2</m:t>
                        </m:r>
                      </m:sub>
                    </m:sSub>
                  </m:oMath>
                </a14:m>
                <a:endParaRPr lang="zh-CN" altLang="en-US" sz="2400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</p:txBody>
          </p:sp>
        </mc:Choice>
        <mc:Fallback>
          <p:sp>
            <p:nvSpPr>
              <p:cNvPr id="18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104140" y="1450975"/>
                <a:ext cx="8803005" cy="119888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图片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21421" y="2772021"/>
            <a:ext cx="6901169" cy="3923134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23190" y="1061085"/>
            <a:ext cx="455231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正弦交流电的基本物理量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/>
          </p:cNvPicPr>
          <p:nvPr/>
        </p:nvPicPr>
        <p:blipFill>
          <a:blip r:embed="rId2">
            <a:biLevel thresh="50000"/>
            <a:grayscl/>
          </a:blip>
          <a:stretch>
            <a:fillRect/>
          </a:stretch>
        </p:blipFill>
        <p:spPr>
          <a:xfrm>
            <a:off x="925830" y="1638935"/>
            <a:ext cx="4688840" cy="264922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3" name="对象 1"/>
          <p:cNvGraphicFramePr>
            <a:graphicFrameLocks noChangeAspect="1"/>
          </p:cNvGraphicFramePr>
          <p:nvPr/>
        </p:nvGraphicFramePr>
        <p:xfrm>
          <a:off x="6342380" y="1815465"/>
          <a:ext cx="2075815" cy="2472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" r:id="rId3" imgW="8277225" imgH="5991225" progId="Paint.Picture">
                  <p:embed/>
                </p:oleObj>
              </mc:Choice>
              <mc:Fallback>
                <p:oleObj name="" r:id="rId3" imgW="8277225" imgH="5991225" progId="Paint.Picture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42380" y="1815465"/>
                        <a:ext cx="2075815" cy="247269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6"/>
          <p:cNvSpPr/>
          <p:nvPr>
            <p:custDataLst>
              <p:tags r:id="rId5"/>
            </p:custDataLst>
          </p:nvPr>
        </p:nvSpPr>
        <p:spPr>
          <a:xfrm>
            <a:off x="925826" y="4821676"/>
            <a:ext cx="7056437" cy="95313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图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3.1.3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相位关系为的同相、反相及正交的波形图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23190" y="1061085"/>
            <a:ext cx="455231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正弦交流电的基本物理量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5870" y="1772816"/>
            <a:ext cx="8136904" cy="954107"/>
          </a:xfrm>
          <a:prstGeom prst="rect">
            <a:avLst/>
          </a:prstGeom>
          <a:blipFill>
            <a:blip r:embed="rId2"/>
            <a:stretch>
              <a:fillRect l="-1498" t="-8974" b="-17308"/>
            </a:stretch>
          </a:blipFill>
        </p:spPr>
        <p:txBody>
          <a:bodyPr/>
          <a:lstStyle/>
          <a:p>
            <a:r>
              <a:rPr lang="zh-CN" altLang="en-US" sz="1800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1800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Rectangle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04140" y="813435"/>
            <a:ext cx="178879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课堂练习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314325" y="1493259"/>
                <a:ext cx="8704169" cy="50990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:pPr algn="l">
                  <a:spcAft>
                    <a:spcPts val="600"/>
                  </a:spcAft>
                  <a:buNone/>
                  <a:tabLst>
                    <a:tab pos="5271135" algn="r"/>
                  </a:tabLst>
                </a:pP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、交流电的最大值是有效值的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1800" b="1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charset="0"/>
                            <a:ea typeface="Cambria Math" panose="0204050305040603020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1800" b="1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倍，与交流电的类型无关。（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800" b="1" kern="100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l">
                  <a:spcAft>
                    <a:spcPts val="600"/>
                  </a:spcAft>
                  <a:buNone/>
                  <a:tabLst>
                    <a:tab pos="5271135" algn="r"/>
                  </a:tabLst>
                </a:pP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sz="1800" b="1" kern="100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  <a:tabLst>
                    <a:tab pos="5271135" algn="r"/>
                  </a:tabLst>
                </a:pP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、交流电的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虽互为倒数的关系，但它们都反映了交流电变化的快慢。（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zh-CN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  <a:endParaRPr lang="en-US" altLang="zh-CN" b="1" kern="1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  <a:tabLst>
                    <a:tab pos="5271135" algn="r"/>
                  </a:tabLst>
                </a:pP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zh-CN" altLang="zh-CN" b="1" kern="100" dirty="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  <a:tabLst>
                    <a:tab pos="5271135" algn="r"/>
                  </a:tabLst>
                </a:pP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、已知</a:t>
                </a:r>
                <a:r>
                  <a:rPr lang="en-US" altLang="zh-CN" sz="1800" b="1" i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= 100sin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en-US" altLang="zh-CN" sz="1800" b="1" i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+ 30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Symbol" panose="05050102010706020507" pitchFamily="18" charset="2"/>
                  </a:rPr>
                  <a:t>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1800" b="1" i="1" kern="1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= 50sin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</a:t>
                </a:r>
                <a:r>
                  <a:rPr lang="en-US" altLang="zh-CN" sz="1800" b="1" i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Symbol" panose="05050102010706020507" pitchFamily="18" charset="2"/>
                  </a:rPr>
                  <a:t>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60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Symbol" panose="05050102010706020507" pitchFamily="18" charset="2"/>
                  </a:rPr>
                  <a:t>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，由于</a:t>
                </a:r>
                <a:r>
                  <a:rPr lang="en-US" altLang="zh-CN" sz="1800" b="1" i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的初相位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Symbol" panose="05050102010706020507" pitchFamily="18" charset="2"/>
                  </a:rPr>
                  <a:t>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比</a:t>
                </a:r>
                <a:r>
                  <a:rPr lang="en-US" altLang="zh-CN" sz="1800" b="1" i="1" kern="1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的初相位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Symbol" panose="05050102010706020507" pitchFamily="18" charset="2"/>
                  </a:rPr>
                  <a:t>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小，所以</a:t>
                </a:r>
                <a:r>
                  <a:rPr lang="en-US" altLang="zh-CN" sz="1800" b="1" i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滞后</a:t>
                </a:r>
                <a:r>
                  <a:rPr lang="en-US" altLang="zh-CN" sz="1800" b="1" i="1" kern="1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。（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800" b="1" kern="100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l">
                  <a:spcAft>
                    <a:spcPts val="600"/>
                  </a:spcAft>
                  <a:buNone/>
                  <a:tabLst>
                    <a:tab pos="5271135" algn="r"/>
                  </a:tabLst>
                </a:pP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sz="1800" b="1" kern="100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l">
                  <a:spcAft>
                    <a:spcPts val="600"/>
                  </a:spcAft>
                  <a:buNone/>
                  <a:tabLst>
                    <a:tab pos="5271135" algn="r"/>
                  </a:tabLst>
                </a:pP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、最大值为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10A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的交流电与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10A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的直流电分别作用在阻值相同的电阻上的时间比为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2:1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，则它们在电阻上产生的热量相同。（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800" b="1" kern="100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l">
                  <a:spcAft>
                    <a:spcPts val="600"/>
                  </a:spcAft>
                  <a:buNone/>
                  <a:tabLst>
                    <a:tab pos="5271135" algn="r"/>
                  </a:tabLst>
                </a:pP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sz="1800" b="1" kern="100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l">
                  <a:spcAft>
                    <a:spcPts val="600"/>
                  </a:spcAft>
                  <a:buNone/>
                  <a:tabLst>
                    <a:tab pos="5271135" algn="r"/>
                  </a:tabLst>
                </a:pP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、交流电的</a:t>
                </a:r>
                <a14:m>
                  <m:oMath xmlns:m="http://schemas.openxmlformats.org/officeDocument/2006/math">
                    <m:r>
                      <a:rPr lang="en-US" altLang="zh-CN" sz="1800" b="1" i="1" kern="100">
                        <a:solidFill>
                          <a:srgbClr val="000000"/>
                        </a:solidFill>
                        <a:effectLst/>
                        <a:latin typeface="Cambria Math" panose="02040503050406030204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𝝎</m:t>
                    </m:r>
                  </m:oMath>
                </a14:m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与产生该交流电的发电机的转速是一致的。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800" b="1" kern="100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l">
                  <a:spcAft>
                    <a:spcPts val="600"/>
                  </a:spcAft>
                  <a:buNone/>
                  <a:tabLst>
                    <a:tab pos="5271135" algn="r"/>
                  </a:tabLst>
                </a:pP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sz="1800" b="1" kern="100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  <a:tabLst>
                    <a:tab pos="5271135" algn="r"/>
                  </a:tabLst>
                </a:pPr>
                <a:r>
                  <a:rPr lang="en-US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1800" b="1" kern="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zh-CN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b="1" i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10sin</a:t>
                </a:r>
                <a:r>
                  <a:rPr lang="zh-CN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r>
                  <a:rPr lang="en-US" altLang="zh-CN" b="1" i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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30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</a:t>
                </a:r>
                <a:r>
                  <a:rPr lang="zh-CN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kern="1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20sin</a:t>
                </a:r>
                <a:r>
                  <a:rPr lang="zh-CN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</a:t>
                </a:r>
                <a:r>
                  <a:rPr lang="en-US" altLang="zh-CN" b="1" i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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30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</a:t>
                </a:r>
                <a:r>
                  <a:rPr lang="zh-CN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，则它们的周期关系为（</a:t>
                </a: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zh-CN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）。</a:t>
                </a:r>
                <a:endParaRPr lang="zh-CN" altLang="zh-CN" b="1" kern="100" dirty="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  <a:tabLst>
                    <a:tab pos="1350645" algn="l"/>
                  </a:tabLst>
                </a:pPr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A</a:t>
                </a:r>
                <a:r>
                  <a:rPr lang="zh-CN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ea typeface="Cambria Math" panose="0204050305040603020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cs typeface="Times New Roman" panose="02020603050405020304" pitchFamily="18" charset="0"/>
                          </a:rPr>
                          <m:t>𝑻</m:t>
                        </m:r>
                      </m:e>
                      <m:sub>
                        <m:r>
                          <a:rPr lang="en-US" altLang="zh-CN" b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cs typeface="Times New Roman" panose="02020603050405020304" pitchFamily="18" charset="0"/>
                          </a:rPr>
                          <m:t>𝐮</m:t>
                        </m:r>
                      </m:sub>
                    </m:sSub>
                    <m:r>
                      <a:rPr lang="en-US" altLang="zh-CN" b="1" i="1" kern="100">
                        <a:solidFill>
                          <a:srgbClr val="000000"/>
                        </a:solidFill>
                        <a:latin typeface="Cambria Math" panose="02040503050406030204" charset="0"/>
                        <a:cs typeface="Times New Roman" panose="02020603050405020304" pitchFamily="18" charset="0"/>
                      </a:rPr>
                      <m:t>&gt;</m:t>
                    </m:r>
                    <m:sSub>
                      <m:sSubPr>
                        <m:ctrlPr>
                          <a:rPr lang="zh-CN" altLang="zh-CN" b="1" i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ea typeface="Cambria Math" panose="0204050305040603020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cs typeface="Times New Roman" panose="02020603050405020304" pitchFamily="18" charset="0"/>
                          </a:rPr>
                          <m:t>𝑻</m:t>
                        </m:r>
                      </m:e>
                      <m:sub>
                        <m:r>
                          <a:rPr lang="en-US" altLang="zh-CN" b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cs typeface="Times New Roman" panose="02020603050405020304" pitchFamily="18" charset="0"/>
                          </a:rPr>
                          <m:t>𝐢</m:t>
                        </m:r>
                      </m:sub>
                    </m:sSub>
                  </m:oMath>
                </a14:m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      B</a:t>
                </a:r>
                <a:r>
                  <a:rPr lang="zh-CN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ea typeface="Cambria Math" panose="0204050305040603020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cs typeface="Times New Roman" panose="02020603050405020304" pitchFamily="18" charset="0"/>
                          </a:rPr>
                          <m:t>𝑻</m:t>
                        </m:r>
                      </m:e>
                      <m:sub>
                        <m:r>
                          <a:rPr lang="en-US" altLang="zh-CN" b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cs typeface="Times New Roman" panose="02020603050405020304" pitchFamily="18" charset="0"/>
                          </a:rPr>
                          <m:t>𝐮</m:t>
                        </m:r>
                      </m:sub>
                    </m:sSub>
                    <m:r>
                      <a:rPr lang="en-US" altLang="zh-CN" b="1" kern="100">
                        <a:solidFill>
                          <a:srgbClr val="000000"/>
                        </a:solidFill>
                        <a:latin typeface="Cambria Math" panose="02040503050406030204" charset="0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zh-CN" altLang="zh-CN" b="1" i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ea typeface="Cambria Math" panose="0204050305040603020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cs typeface="Times New Roman" panose="02020603050405020304" pitchFamily="18" charset="0"/>
                          </a:rPr>
                          <m:t>𝑻</m:t>
                        </m:r>
                      </m:e>
                      <m:sub>
                        <m:r>
                          <a:rPr lang="en-US" altLang="zh-CN" b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cs typeface="Times New Roman" panose="02020603050405020304" pitchFamily="18" charset="0"/>
                          </a:rPr>
                          <m:t>𝐢</m:t>
                        </m:r>
                      </m:sub>
                    </m:sSub>
                  </m:oMath>
                </a14:m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    C</a:t>
                </a:r>
                <a:r>
                  <a:rPr lang="zh-CN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ea typeface="Cambria Math" panose="0204050305040603020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cs typeface="Times New Roman" panose="02020603050405020304" pitchFamily="18" charset="0"/>
                          </a:rPr>
                          <m:t>𝑻</m:t>
                        </m:r>
                      </m:e>
                      <m:sub>
                        <m:r>
                          <a:rPr lang="en-US" altLang="zh-CN" b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cs typeface="Times New Roman" panose="02020603050405020304" pitchFamily="18" charset="0"/>
                          </a:rPr>
                          <m:t>𝐮</m:t>
                        </m:r>
                      </m:sub>
                    </m:sSub>
                    <m:r>
                      <a:rPr lang="en-US" altLang="zh-CN" b="1" i="1" kern="100">
                        <a:solidFill>
                          <a:srgbClr val="000000"/>
                        </a:solidFill>
                        <a:latin typeface="Cambria Math" panose="02040503050406030204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b="1" i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ea typeface="Cambria Math" panose="0204050305040603020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cs typeface="Times New Roman" panose="02020603050405020304" pitchFamily="18" charset="0"/>
                          </a:rPr>
                          <m:t>𝑻</m:t>
                        </m:r>
                      </m:e>
                      <m:sub>
                        <m:r>
                          <a:rPr lang="en-US" altLang="zh-CN" b="1" kern="100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cs typeface="Times New Roman" panose="02020603050405020304" pitchFamily="18" charset="0"/>
                          </a:rPr>
                          <m:t>𝐢</m:t>
                        </m:r>
                      </m:sub>
                    </m:sSub>
                  </m:oMath>
                </a14:m>
                <a:r>
                  <a:rPr lang="en-US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       D</a:t>
                </a:r>
                <a:r>
                  <a:rPr lang="zh-CN" altLang="zh-CN" b="1" kern="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、无法比较</a:t>
                </a:r>
                <a:endParaRPr lang="zh-CN" altLang="zh-CN" b="1" kern="1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325" y="1493259"/>
                <a:ext cx="8704169" cy="5099050"/>
              </a:xfrm>
              <a:prstGeom prst="rect">
                <a:avLst/>
              </a:prstGeom>
              <a:blipFill rotWithShape="1">
                <a:blip r:embed="rId3"/>
                <a:stretch>
                  <a:fillRect t="-7" r="3" b="7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4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50563" y="2574671"/>
            <a:ext cx="8250239" cy="23993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正弦交流电的一些基本概念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正弦交流电的一些物理量；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3" name="文本框 1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6" name="文本框 15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12850" y="1905000"/>
            <a:ext cx="271589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9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4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2270" y="1875155"/>
            <a:ext cx="225806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本模块知识点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  <p:sp>
        <p:nvSpPr>
          <p:cNvPr id="35" name="文本框 28"/>
          <p:cNvSpPr txBox="1">
            <a:spLocks noChangeArrowheads="1"/>
          </p:cNvSpPr>
          <p:nvPr/>
        </p:nvSpPr>
        <p:spPr bwMode="auto">
          <a:xfrm>
            <a:off x="608212" y="2821887"/>
            <a:ext cx="8027203" cy="23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正弦交流电的一些基本概念和物理量；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纯电阻电路、纯电感电路、纯电容；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电路的电压与电流的大小、相位关系；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串联谐振电路的形成与特点；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提高功率因数的意义。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075" name="Rectangle 2"/>
          <p:cNvSpPr txBox="1"/>
          <p:nvPr>
            <p:custDataLst>
              <p:tags r:id="rId5"/>
            </p:custDataLst>
          </p:nvPr>
        </p:nvSpPr>
        <p:spPr>
          <a:xfrm>
            <a:off x="755650" y="96520"/>
            <a:ext cx="74310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40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模块三　正弦电压与电流</a:t>
            </a:r>
            <a:endParaRPr lang="zh-CN" altLang="en-US" sz="40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74240" y="2338388"/>
            <a:ext cx="2351070" cy="218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lstStyle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lt1"/>
                </a:solidFill>
                <a:latin typeface="+mj-lt"/>
                <a:cs typeface="+mj-cs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7" name="文本框 6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5815" y="1308894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先导案例</a:t>
            </a:r>
            <a:endParaRPr lang="zh-CN" altLang="en-US" b="1" i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1" name="Rectangle 3"/>
          <p:cNvSpPr txBox="1"/>
          <p:nvPr>
            <p:custDataLst>
              <p:tags r:id="rId3"/>
            </p:custDataLst>
          </p:nvPr>
        </p:nvSpPr>
        <p:spPr>
          <a:xfrm>
            <a:off x="624840" y="2082800"/>
            <a:ext cx="7998460" cy="42081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19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世纪末，在爱迪生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(T. A. Edison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1847- 1931)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推动下，直流电已经有了相当广泛的应用。但是在使用过程中，直流电存在缺点。为了减小电阻需要花费大量的铜线，不能作远距离输电，因此，每平方英里，就需要单独建一个发电机进行供电，很不经济。交流电的发展始于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1831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年。当时英国的化学家和物理学家法拉第发现了电磁感应现象，导体线圈在磁场中运动产生的电流与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31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年前电池的发明者亚历山德罗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Wingdings" panose="05000000000000000000" pitchFamily="2" charset="2"/>
              </a:rPr>
              <a:t>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伏特发现的直流电不同，实际上这就是交流电。出生于克罗地亚的发明家特斯拉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 N. Tesla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 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1856- 1943)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明了电磁感应电动机，引起了人们极大的关注。交流电系统使用高电压、小电流供电，然后利用变压器调节电流、电压，来适合用户需要。它的突出优点是可以用细导线实现远距离送电，节省材料。这是交流电目前在世界各地得到广泛应用的主要原因。那交流电与直流电相比，究竟有什么优点呢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?</a:t>
            </a:r>
            <a:endParaRPr lang="en-US" altLang="zh-CN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5815" y="1038384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新技术新知识</a:t>
            </a:r>
            <a:endParaRPr lang="zh-CN" altLang="en-US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1" name="Rectangle 3"/>
          <p:cNvSpPr txBox="1"/>
          <p:nvPr>
            <p:custDataLst>
              <p:tags r:id="rId3"/>
            </p:custDataLst>
          </p:nvPr>
        </p:nvSpPr>
        <p:spPr>
          <a:xfrm>
            <a:off x="149225" y="1775460"/>
            <a:ext cx="9030970" cy="494665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电力革新之光：</a:t>
            </a:r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ctr">
              <a:spcBef>
                <a:spcPct val="2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正弦波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PWM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技术在提升新能源发电效率与稳定性的应用</a:t>
            </a:r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ctr">
              <a:spcBef>
                <a:spcPct val="20000"/>
              </a:spcBef>
            </a:pPr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随着电力电子技术的不断发展，正弦电压与电流的控制和转换成为了许多新应用的核心。例如，采用正弦波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PWM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（脉冲宽度调制）技术的逆变器，可以将直流电转换为正弦波形的交流电，用于驱动电机或其他负载，提高了系统的效率和稳定性。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同时，太阳能、风能等可再生能源发电系统在并网时，需要通过逆变器将产生的直流电转换为与电网同步的正弦波交流电。这种转换技术确保了可再生能源的稳定输出，并减少了电网的干扰。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8429" y="2140086"/>
            <a:ext cx="7892421" cy="2723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23190" y="1061085"/>
            <a:ext cx="3478530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交流电的概念</a:t>
            </a: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42528" y="3843338"/>
            <a:ext cx="8507413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zh-CN" altLang="en-US" sz="36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►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电压和电流的大小、方向不随时间变化，称之为直流电压或电流，简称直流电（如图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）。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►电压和电流的大小、方向随时间的变化而作周期性变化，所以称之为交流电压和电流，简称交流电（如图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 。 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1000" y="1614488"/>
            <a:ext cx="58420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23190" y="1061085"/>
            <a:ext cx="3478530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交流电的概念</a:t>
            </a: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内容占位符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7828" y="168211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►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正弦交流电流、 电压、电动势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在某一时刻 ｔ的瞬时值可用三角函数式 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解析式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 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来表 示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即 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4627138" y="3148012"/>
          <a:ext cx="3486575" cy="1977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BMP 图像" r:id="rId3" imgW="2619375" imgH="1485900" progId="Paint.Picture">
                  <p:embed/>
                </p:oleObj>
              </mc:Choice>
              <mc:Fallback>
                <p:oleObj name="BMP 图像" r:id="rId3" imgW="2619375" imgH="1485900" progId="Paint.Picture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7138" y="3148012"/>
                        <a:ext cx="3486575" cy="19778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23190" y="1061085"/>
            <a:ext cx="3478530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交流电的概念</a:t>
            </a: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1087120" y="3267710"/>
                <a:ext cx="2785745" cy="1649730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𝑖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𝑚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𝑠𝑖𝑛</m:t>
                      </m:r>
                      <m:d>
                        <m:d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𝜔</m:t>
                          </m:r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𝑡</m:t>
                          </m:r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+</m:t>
                          </m:r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𝜑</m:t>
                          </m:r>
                        </m:e>
                      </m:d>
                    </m:oMath>
                  </m:oMathPara>
                </a14:m>
                <a:endParaRPr lang="en-US" altLang="zh-CN" i="1">
                  <a:solidFill>
                    <a:schemeClr val="tx1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𝑢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𝑈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𝑚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𝑠𝑖𝑛</m:t>
                      </m:r>
                      <m:d>
                        <m:d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𝜔</m:t>
                          </m:r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𝑡</m:t>
                          </m:r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+</m:t>
                          </m:r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𝜑</m:t>
                          </m:r>
                        </m:e>
                      </m:d>
                    </m:oMath>
                  </m:oMathPara>
                </a14:m>
                <a:endParaRPr lang="en-US" altLang="zh-CN" i="1">
                  <a:solidFill>
                    <a:schemeClr val="tx1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𝑒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𝑚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𝑠𝑖𝑛</m:t>
                      </m:r>
                      <m:d>
                        <m:d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𝜔</m:t>
                          </m:r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𝑡</m:t>
                          </m:r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+</m:t>
                          </m:r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𝜑</m:t>
                          </m:r>
                        </m:e>
                      </m:d>
                    </m:oMath>
                  </m:oMathPara>
                </a14:m>
                <a:endParaRPr lang="en-US" altLang="zh-CN" i="1">
                  <a:solidFill>
                    <a:schemeClr val="tx1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 algn="ctr"/>
                <a:endParaRPr lang="en-US" altLang="zh-CN" i="1">
                  <a:solidFill>
                    <a:schemeClr val="tx1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7120" y="3267710"/>
                <a:ext cx="2785745" cy="1649730"/>
              </a:xfrm>
              <a:prstGeom prst="rect">
                <a:avLst/>
              </a:prstGeom>
              <a:blipFill rotWithShape="1">
                <a:blip r:embed="rId6"/>
                <a:stretch>
                  <a:fillRect l="-228" t="-385" r="-228" b="-385"/>
                </a:stretch>
              </a:blip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7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468313" y="1628775"/>
            <a:ext cx="4032250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周期与频率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）周期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正弦交流电完成一次循环变化所用的时间叫做周期。</a:t>
            </a:r>
            <a:endParaRPr lang="en-US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周期用字母 Ｔ 表示，单位为秒 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ｓ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1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25" y="1700213"/>
            <a:ext cx="3313113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4365104"/>
            <a:ext cx="1656184" cy="1044973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23190" y="1061085"/>
            <a:ext cx="455231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正弦交流电的基本物理量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8313" y="1628775"/>
            <a:ext cx="4824412" cy="1655763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）频率和角频率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交流电周期的倒数叫做频率（用符号 </a:t>
            </a:r>
            <a:r>
              <a:rPr lang="en-US" altLang="zh-CN" sz="2800" b="1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f 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表示） 。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0256" y="1818915"/>
            <a:ext cx="2667639" cy="1037414"/>
          </a:xfrm>
          <a:prstGeom prst="rect">
            <a:avLst/>
          </a:prstGeom>
          <a:solidFill>
            <a:srgbClr val="FFC000"/>
          </a:solidFill>
          <a:ln w="228600" cap="sq" cmpd="thickThin">
            <a:solidFill>
              <a:srgbClr val="FFC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20" name="文本框 9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06425" y="3046413"/>
            <a:ext cx="8675688" cy="181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频率表示正弦交流电在单位时间内作周期性循环变化的次数，即表征交流电交替变化的速 率 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快慢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，频率的国际单位是赫兹 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Ｈｚ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，较大的单位还有 ｋＨｚ、 ＭＨｚ、 ＧＨｚ 等。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文本框 1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45440" y="4862513"/>
            <a:ext cx="5526088" cy="138366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  <a:prstDash val="dash"/>
          </a:ln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角频率</a:t>
            </a:r>
            <a:r>
              <a:rPr lang="en-US" altLang="zh-CN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 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交流电在</a:t>
            </a:r>
            <a:r>
              <a:rPr lang="en-US" altLang="zh-CN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0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内变化的电角度。角频率的单位是 ｒａｄ</a:t>
            </a:r>
            <a:r>
              <a:rPr lang="en-US" altLang="zh-CN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/ 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ｓ， 角频率与频率之间的关系为</a:t>
            </a:r>
            <a:endParaRPr lang="zh-CN" altLang="en-US" sz="28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7195" y="5052370"/>
            <a:ext cx="2615005" cy="994439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正弦电压与电流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23190" y="1061085"/>
            <a:ext cx="455231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正弦交流电的基本物理量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8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3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82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83.xml><?xml version="1.0" encoding="utf-8"?>
<p:tagLst xmlns:p="http://schemas.openxmlformats.org/presentationml/2006/main">
  <p:tag name="KSO_WPP_MARK_KEY" val="b047a6f6-948f-48f5-9a12-ee0d6eda6c5f"/>
  <p:tag name="COMMONDATA" val="eyJoZGlkIjoiODNhYjQxZGU2OWJiYTljMGVkNWMwMzJlN2JlNmY5ZDQifQ==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2926</Words>
  <Application>WPS 演示</Application>
  <PresentationFormat>全屏显示(4:3)</PresentationFormat>
  <Paragraphs>336</Paragraphs>
  <Slides>21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8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Cambria Math</vt:lpstr>
      <vt:lpstr>Arial Unicode MS</vt:lpstr>
      <vt:lpstr>Symbol</vt:lpstr>
      <vt:lpstr>Times New Roman</vt:lpstr>
      <vt:lpstr>第一PPT模板网-WWW.1PPT.COM</vt:lpstr>
      <vt:lpstr>Office 主题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1257</cp:revision>
  <dcterms:created xsi:type="dcterms:W3CDTF">2015-12-14T01:43:00Z</dcterms:created>
  <dcterms:modified xsi:type="dcterms:W3CDTF">2025-09-06T03:16:34Z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3B724C4B04F14395BFD2B3E54A41C9D6_13</vt:lpwstr>
  </property>
  <property fmtid="{D5CDD505-2E9C-101B-9397-08002B2CF9AE}" pid="3" name="KSOProductBuildVer">
    <vt:lpwstr>2052-12.1.0.22529</vt:lpwstr>
  </property>
</Properties>
</file>